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59.jpeg" ContentType="image/jpeg"/>
  <Override PartName="/ppt/media/image18.png" ContentType="image/png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60.png" ContentType="image/png"/>
  <Override PartName="/ppt/media/image20.png" ContentType="image/png"/>
  <Override PartName="/ppt/media/image57.png" ContentType="image/png"/>
  <Override PartName="/ppt/media/image22.png" ContentType="image/png"/>
  <Override PartName="/ppt/media/image73.png" ContentType="image/png"/>
  <Override PartName="/ppt/media/image24.png" ContentType="image/png"/>
  <Override PartName="/ppt/media/image61.png" ContentType="image/png"/>
  <Override PartName="/ppt/media/image35.png" ContentType="image/png"/>
  <Override PartName="/ppt/media/image17.png" ContentType="image/png"/>
  <Override PartName="/ppt/media/image5.png" ContentType="image/png"/>
  <Override PartName="/ppt/media/image72.png" ContentType="image/png"/>
  <Override PartName="/ppt/media/image58.png" ContentType="image/png"/>
  <Override PartName="/ppt/media/image23.png" ContentType="image/png"/>
  <Override PartName="/ppt/media/image70.png" ContentType="image/png"/>
  <Override PartName="/ppt/media/image28.png" ContentType="image/png"/>
  <Override PartName="/ppt/media/image68.png" ContentType="image/png"/>
  <Override PartName="/ppt/media/image31.png" ContentType="image/png"/>
  <Override PartName="/ppt/media/image6.jpeg" ContentType="image/jpeg"/>
  <Override PartName="/ppt/media/image71.png" ContentType="image/png"/>
  <Override PartName="/ppt/media/image29.png" ContentType="image/png"/>
  <Override PartName="/ppt/media/image67.jpeg" ContentType="image/jpeg"/>
  <Override PartName="/ppt/media/image69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25.png" ContentType="image/png"/>
  <Override PartName="/ppt/media/image62.png" ContentType="image/png"/>
  <Override PartName="/ppt/media/image26.png" ContentType="image/png"/>
  <Override PartName="/ppt/media/image15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74.jpeg" ContentType="image/jpeg"/>
  <Override PartName="/ppt/media/image10.png" ContentType="image/png"/>
  <Override PartName="/ppt/media/image21.png" ContentType="image/png"/>
  <Override PartName="/ppt/media/image1.jpeg" ContentType="image/jpeg"/>
  <Override PartName="/ppt/media/image47.png" ContentType="image/png"/>
  <Override PartName="/ppt/media/image8.png" ContentType="image/png"/>
  <Override PartName="/ppt/media/image38.png" ContentType="image/png"/>
  <Override PartName="/ppt/media/image13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9.png" ContentType="image/png"/>
  <Override PartName="/ppt/media/image39.png" ContentType="image/png"/>
  <Override PartName="/ppt/media/image11.png" ContentType="image/png"/>
  <Override PartName="/ppt/media/image48.png" ContentType="image/png"/>
  <Override PartName="/ppt/media/image30.png" ContentType="image/png"/>
  <Override PartName="/ppt/media/image36.png" ContentType="image/png"/>
  <Override PartName="/ppt/media/image40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3588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uk-UA" sz="4400" spc="-1" strike="noStrike">
                <a:latin typeface="Arial"/>
              </a:rPr>
              <a:t>Для переміщення сторінки клацніть мишею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uk-UA" sz="2000" spc="-1" strike="noStrike">
                <a:latin typeface="Arial"/>
              </a:rPr>
              <a:t>Для редагування формату приміток клацніть мишею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uk-UA" sz="1400" spc="-1" strike="noStrike">
                <a:latin typeface="Times New Roman"/>
              </a:rPr>
              <a:t>&lt;верхній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dt" idx="8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uk-UA" sz="1400" spc="-1" strike="noStrike">
                <a:latin typeface="Times New Roman"/>
              </a:rPr>
              <a:t>&lt;дата/час&gt;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ftr" idx="9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uk-UA" sz="1400" spc="-1" strike="noStrike">
                <a:latin typeface="Times New Roman"/>
              </a:defRPr>
            </a:lvl1pPr>
          </a:lstStyle>
          <a:p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sldNum" idx="10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C2B2EBE9-F132-4825-803D-F6626AAA4D50}" type="slidenum">
              <a:rPr b="0" lang="uk-UA" sz="1400" spc="-1" strike="noStrike">
                <a:latin typeface="Times New Roman"/>
              </a:rPr>
              <a:t>&lt;номер&gt;</a:t>
            </a:fld>
            <a:endParaRPr b="0" lang="uk-U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0E6FAB-C4E0-4ABB-8274-E2440E80095F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81BCDD-21C4-411C-825C-AFAECEFA57F8}" type="slidenum">
              <a:rPr b="0" lang="en-US" sz="1200" spc="-1" strike="noStrike">
                <a:latin typeface="Times New Roman"/>
              </a:rPr>
              <a:t>45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  <a:ln w="0">
            <a:noFill/>
          </a:ln>
        </p:spPr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77EFCC-2A6C-4A34-AEA5-452983EBA7D1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B09B91-A489-4F97-8DC8-7465FC5EE17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6E784E-31B8-4C29-9896-0A418763EBB3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B9000F-9F19-4CCC-B3B3-29E9C4B57078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AB4806-0C3E-4CE0-A127-696DAA05786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6277C0-E995-4533-92C7-19A14580B6D5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CA86EE-7DB8-470E-8338-B4298D831A69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77606D-994E-4D2A-B3F4-F8A67DB3ED5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338D0F-154B-45F7-B57A-6F0A48DC2EBD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D4CE5A-17D0-42E9-AD5B-F34A65A3FC76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8B5E09-E4AB-4482-9785-C9DDFED8982D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D91733-E6D3-43D4-9162-577BC5ADA560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0A17DE-7131-434D-A1E9-D7DB80D2347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0C32D6C-1013-4E23-8B23-F0D718D3B46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2E9FE61-EFF9-4B3F-9258-096BAF56FAC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81C94A4-BC3C-49F8-B7BE-5B62B44937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C98F5BF-4AC2-4FFF-9B49-AC68D71DC2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BC072F6-1EE1-42A0-B772-3279EA52248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8A95650-E7A8-4E3A-AB81-34213C5271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9FE78E6-5F6D-4BD3-89D5-58E2587D404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C4A9D48-27F3-4348-B74C-5E59A15CA0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CDF9AE5-A55B-438C-A4ED-3B2DF6D6E0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583B45B-2F29-4AAB-B4D1-E361BBC13E7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7CF9E4A-7AD7-4365-857F-F3437A38E5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D818335-57C6-438A-9133-6EA9B98D6DD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4C4A17D-78DE-4E29-ADE6-38F81E27649D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1378D8D-6662-4857-9BDC-A7B6F63143AC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37D14E6-B83A-49C9-B736-12FB1F8C7B9B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FDC0435C-681B-49B8-8DF1-711DEE7D0B0D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CD69FC6-9A69-4570-BDF3-25DA66258644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FB89BCD-331B-447B-9721-1A876627EE2E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BEB9DD9-5A19-4FE9-A623-3FDCD0EE980F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452A6F-A0D5-45D2-8B56-5356862997C6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7FF3311-D29B-41E6-97D8-32F093D1D419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D7D55F2-33DA-4804-AF66-0C13E3832A73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BAEFFEC-4161-49D2-8DF4-6BA2F2C103E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352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32000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8030520" y="160452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/>
          </p:nvPr>
        </p:nvSpPr>
        <p:spPr>
          <a:xfrm>
            <a:off x="432000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6" name="PlaceHolder 7"/>
          <p:cNvSpPr>
            <a:spLocks noGrp="1"/>
          </p:cNvSpPr>
          <p:nvPr>
            <p:ph/>
          </p:nvPr>
        </p:nvSpPr>
        <p:spPr>
          <a:xfrm>
            <a:off x="8030520" y="3682080"/>
            <a:ext cx="35334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9596F24E-805A-4747-A790-A4B17FDB5033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6232680" y="368208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2680" y="1604520"/>
            <a:ext cx="53550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352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uk-UA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uk-UA" sz="4400" spc="-1" strike="noStrike">
                <a:latin typeface="Arial"/>
              </a:rPr>
              <a:t>Для правки </a:t>
            </a:r>
            <a:r>
              <a:rPr b="0" lang="uk-UA" sz="4400" spc="-1" strike="noStrike">
                <a:latin typeface="Arial"/>
              </a:rPr>
              <a:t>тексту заголовка </a:t>
            </a:r>
            <a:r>
              <a:rPr b="0" lang="uk-UA" sz="4400" spc="-1" strike="noStrike">
                <a:latin typeface="Arial"/>
              </a:rPr>
              <a:t>клацніть мишею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Для редагування структури клацніть мишею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Другий рівень структури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Третій рівень структури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Четвертий рівень структури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П'ятий рівень структури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Шостий рівень структури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Сьомий рівень структури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2168EF-0B14-4C71-8E63-F87852B6C83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uk-UA" sz="4400" spc="-1" strike="noStrike">
                <a:latin typeface="Arial"/>
              </a:rPr>
              <a:t>Д</a:t>
            </a:r>
            <a:r>
              <a:rPr b="0" lang="uk-UA" sz="4400" spc="-1" strike="noStrike">
                <a:latin typeface="Arial"/>
              </a:rPr>
              <a:t>л</a:t>
            </a:r>
            <a:r>
              <a:rPr b="0" lang="uk-UA" sz="4400" spc="-1" strike="noStrike">
                <a:latin typeface="Arial"/>
              </a:rPr>
              <a:t>я</a:t>
            </a:r>
            <a:r>
              <a:rPr b="0" lang="uk-UA" sz="4400" spc="-1" strike="noStrike">
                <a:latin typeface="Arial"/>
              </a:rPr>
              <a:t> </a:t>
            </a:r>
            <a:r>
              <a:rPr b="0" lang="uk-UA" sz="4400" spc="-1" strike="noStrike">
                <a:latin typeface="Arial"/>
              </a:rPr>
              <a:t>п</a:t>
            </a:r>
            <a:r>
              <a:rPr b="0" lang="uk-UA" sz="4400" spc="-1" strike="noStrike">
                <a:latin typeface="Arial"/>
              </a:rPr>
              <a:t>р</a:t>
            </a:r>
            <a:r>
              <a:rPr b="0" lang="uk-UA" sz="4400" spc="-1" strike="noStrike">
                <a:latin typeface="Arial"/>
              </a:rPr>
              <a:t>а</a:t>
            </a:r>
            <a:r>
              <a:rPr b="0" lang="uk-UA" sz="4400" spc="-1" strike="noStrike">
                <a:latin typeface="Arial"/>
              </a:rPr>
              <a:t>в</a:t>
            </a:r>
            <a:r>
              <a:rPr b="0" lang="uk-UA" sz="4400" spc="-1" strike="noStrike">
                <a:latin typeface="Arial"/>
              </a:rPr>
              <a:t>к</a:t>
            </a:r>
            <a:r>
              <a:rPr b="0" lang="uk-UA" sz="4400" spc="-1" strike="noStrike">
                <a:latin typeface="Arial"/>
              </a:rPr>
              <a:t>и</a:t>
            </a:r>
            <a:r>
              <a:rPr b="0" lang="uk-UA" sz="4400" spc="-1" strike="noStrike">
                <a:latin typeface="Arial"/>
              </a:rPr>
              <a:t> </a:t>
            </a:r>
            <a:r>
              <a:rPr b="0" lang="uk-UA" sz="4400" spc="-1" strike="noStrike">
                <a:latin typeface="Arial"/>
              </a:rPr>
              <a:t>т</a:t>
            </a:r>
            <a:r>
              <a:rPr b="0" lang="uk-UA" sz="4400" spc="-1" strike="noStrike">
                <a:latin typeface="Arial"/>
              </a:rPr>
              <a:t>е</a:t>
            </a:r>
            <a:r>
              <a:rPr b="0" lang="uk-UA" sz="4400" spc="-1" strike="noStrike">
                <a:latin typeface="Arial"/>
              </a:rPr>
              <a:t>к</a:t>
            </a:r>
            <a:r>
              <a:rPr b="0" lang="uk-UA" sz="4400" spc="-1" strike="noStrike">
                <a:latin typeface="Arial"/>
              </a:rPr>
              <a:t>с</a:t>
            </a:r>
            <a:r>
              <a:rPr b="0" lang="uk-UA" sz="4400" spc="-1" strike="noStrike">
                <a:latin typeface="Arial"/>
              </a:rPr>
              <a:t>т</a:t>
            </a:r>
            <a:r>
              <a:rPr b="0" lang="uk-UA" sz="4400" spc="-1" strike="noStrike">
                <a:latin typeface="Arial"/>
              </a:rPr>
              <a:t>у</a:t>
            </a:r>
            <a:r>
              <a:rPr b="0" lang="uk-UA" sz="4400" spc="-1" strike="noStrike">
                <a:latin typeface="Arial"/>
              </a:rPr>
              <a:t> </a:t>
            </a:r>
            <a:r>
              <a:rPr b="0" lang="uk-UA" sz="4400" spc="-1" strike="noStrike">
                <a:latin typeface="Arial"/>
              </a:rPr>
              <a:t>з</a:t>
            </a:r>
            <a:r>
              <a:rPr b="0" lang="uk-UA" sz="4400" spc="-1" strike="noStrike">
                <a:latin typeface="Arial"/>
              </a:rPr>
              <a:t>а</a:t>
            </a:r>
            <a:r>
              <a:rPr b="0" lang="uk-UA" sz="4400" spc="-1" strike="noStrike">
                <a:latin typeface="Arial"/>
              </a:rPr>
              <a:t>г</a:t>
            </a:r>
            <a:r>
              <a:rPr b="0" lang="uk-UA" sz="4400" spc="-1" strike="noStrike">
                <a:latin typeface="Arial"/>
              </a:rPr>
              <a:t>о</a:t>
            </a:r>
            <a:r>
              <a:rPr b="0" lang="uk-UA" sz="4400" spc="-1" strike="noStrike">
                <a:latin typeface="Arial"/>
              </a:rPr>
              <a:t>л</a:t>
            </a:r>
            <a:r>
              <a:rPr b="0" lang="uk-UA" sz="4400" spc="-1" strike="noStrike">
                <a:latin typeface="Arial"/>
              </a:rPr>
              <a:t>о</a:t>
            </a:r>
            <a:r>
              <a:rPr b="0" lang="uk-UA" sz="4400" spc="-1" strike="noStrike">
                <a:latin typeface="Arial"/>
              </a:rPr>
              <a:t>в</a:t>
            </a:r>
            <a:r>
              <a:rPr b="0" lang="uk-UA" sz="4400" spc="-1" strike="noStrike">
                <a:latin typeface="Arial"/>
              </a:rPr>
              <a:t>к</a:t>
            </a:r>
            <a:r>
              <a:rPr b="0" lang="uk-UA" sz="4400" spc="-1" strike="noStrike">
                <a:latin typeface="Arial"/>
              </a:rPr>
              <a:t>а</a:t>
            </a:r>
            <a:r>
              <a:rPr b="0" lang="uk-UA" sz="4400" spc="-1" strike="noStrike">
                <a:latin typeface="Arial"/>
              </a:rPr>
              <a:t> </a:t>
            </a:r>
            <a:r>
              <a:rPr b="0" lang="uk-UA" sz="4400" spc="-1" strike="noStrike">
                <a:latin typeface="Arial"/>
              </a:rPr>
              <a:t>к</a:t>
            </a:r>
            <a:r>
              <a:rPr b="0" lang="uk-UA" sz="4400" spc="-1" strike="noStrike">
                <a:latin typeface="Arial"/>
              </a:rPr>
              <a:t>л</a:t>
            </a:r>
            <a:r>
              <a:rPr b="0" lang="uk-UA" sz="4400" spc="-1" strike="noStrike">
                <a:latin typeface="Arial"/>
              </a:rPr>
              <a:t>а</a:t>
            </a:r>
            <a:r>
              <a:rPr b="0" lang="uk-UA" sz="4400" spc="-1" strike="noStrike">
                <a:latin typeface="Arial"/>
              </a:rPr>
              <a:t>ц</a:t>
            </a:r>
            <a:r>
              <a:rPr b="0" lang="uk-UA" sz="4400" spc="-1" strike="noStrike">
                <a:latin typeface="Arial"/>
              </a:rPr>
              <a:t>н</a:t>
            </a:r>
            <a:r>
              <a:rPr b="0" lang="uk-UA" sz="4400" spc="-1" strike="noStrike">
                <a:latin typeface="Arial"/>
              </a:rPr>
              <a:t>і</a:t>
            </a:r>
            <a:r>
              <a:rPr b="0" lang="uk-UA" sz="4400" spc="-1" strike="noStrike">
                <a:latin typeface="Arial"/>
              </a:rPr>
              <a:t>т</a:t>
            </a:r>
            <a:r>
              <a:rPr b="0" lang="uk-UA" sz="4400" spc="-1" strike="noStrike">
                <a:latin typeface="Arial"/>
              </a:rPr>
              <a:t>ь</a:t>
            </a:r>
            <a:r>
              <a:rPr b="0" lang="uk-UA" sz="4400" spc="-1" strike="noStrike">
                <a:latin typeface="Arial"/>
              </a:rPr>
              <a:t> </a:t>
            </a:r>
            <a:r>
              <a:rPr b="0" lang="uk-UA" sz="4400" spc="-1" strike="noStrike">
                <a:latin typeface="Arial"/>
              </a:rPr>
              <a:t>м</a:t>
            </a:r>
            <a:r>
              <a:rPr b="0" lang="uk-UA" sz="4400" spc="-1" strike="noStrike">
                <a:latin typeface="Arial"/>
              </a:rPr>
              <a:t>и</a:t>
            </a:r>
            <a:r>
              <a:rPr b="0" lang="uk-UA" sz="4400" spc="-1" strike="noStrike">
                <a:latin typeface="Arial"/>
              </a:rPr>
              <a:t>ш</a:t>
            </a:r>
            <a:r>
              <a:rPr b="0" lang="uk-UA" sz="4400" spc="-1" strike="noStrike">
                <a:latin typeface="Arial"/>
              </a:rPr>
              <a:t>е</a:t>
            </a:r>
            <a:r>
              <a:rPr b="0" lang="uk-UA" sz="4400" spc="-1" strike="noStrike">
                <a:latin typeface="Arial"/>
              </a:rPr>
              <a:t>ю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Для редагування структури клацніть мишею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Другий рівень структури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Третій рівень структури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Четвертий рівень структури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П'ятий рівень структури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Шостий рівень структури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Сьомий рівень структури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4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A695F0-5F49-46F6-9B62-9B0496B71B7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5"/>
          </p:nvPr>
        </p:nvSpPr>
        <p:spPr>
          <a:xfrm>
            <a:off x="83808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defRPr b="0" lang="uk-UA" sz="1400" spc="-1" strike="noStrike">
                <a:latin typeface="Times New Roman"/>
              </a:defRPr>
            </a:lvl1pPr>
          </a:lstStyle>
          <a:p>
            <a:r>
              <a:rPr b="0" lang="uk-UA" sz="1400" spc="-1" strike="noStrike">
                <a:latin typeface="Times New Roman"/>
              </a:rPr>
              <a:t>&lt;дата/час&gt;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uk-UA" sz="4400" spc="-1" strike="noStrike">
                <a:latin typeface="Arial"/>
              </a:rPr>
              <a:t>Для правки тексту заголовка клацніть мишею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Для редагування структури клацніть мишею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Другий рівень структури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Третій рівень структури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Четвертий рівень структури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П'ятий рівень структури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Шостий рівень структури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Сьомий рівень структури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0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lnSpc>
                <a:spcPct val="100000"/>
              </a:lnSpc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52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uk-UA" sz="4400" spc="-1" strike="noStrike">
                <a:latin typeface="Arial"/>
              </a:rPr>
              <a:t>Для правки тексту заголовка клацніть мишею</a:t>
            </a:r>
            <a:endParaRPr b="0" lang="uk-UA" sz="44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3200" spc="-1" strike="noStrike">
                <a:latin typeface="Arial"/>
              </a:rPr>
              <a:t>Для редагування структури клацніть </a:t>
            </a:r>
            <a:r>
              <a:rPr b="0" lang="uk-UA" sz="3200" spc="-1" strike="noStrike">
                <a:latin typeface="Arial"/>
              </a:rPr>
              <a:t>мишею</a:t>
            </a:r>
            <a:endParaRPr b="0" lang="uk-UA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800" spc="-1" strike="noStrike">
                <a:latin typeface="Arial"/>
              </a:rPr>
              <a:t>Другий рівень структури</a:t>
            </a:r>
            <a:endParaRPr b="0" lang="uk-UA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400" spc="-1" strike="noStrike">
                <a:latin typeface="Arial"/>
              </a:rPr>
              <a:t>Третій рівень структури</a:t>
            </a:r>
            <a:endParaRPr b="0" lang="uk-UA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uk-UA" sz="2000" spc="-1" strike="noStrike">
                <a:latin typeface="Arial"/>
              </a:rPr>
              <a:t>Четвертий рівень структури</a:t>
            </a:r>
            <a:endParaRPr b="0" lang="uk-UA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П'ятий рівень структури</a:t>
            </a:r>
            <a:endParaRPr b="0" lang="uk-UA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Шостий рівень структури</a:t>
            </a:r>
            <a:endParaRPr b="0" lang="uk-UA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uk-UA" sz="2000" spc="-1" strike="noStrike">
                <a:latin typeface="Arial"/>
              </a:rPr>
              <a:t>Сьомий рівень структури</a:t>
            </a:r>
            <a:endParaRPr b="0" lang="uk-UA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Num" idx="7"/>
          </p:nvPr>
        </p:nvSpPr>
        <p:spPr>
          <a:xfrm>
            <a:off x="8715600" y="6025680"/>
            <a:ext cx="274320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C800EE-C319-4191-A8AD-6618DACDE155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388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Для правки тексту заголовка клацніть мишею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8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Для редагування структури клацніть мишею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Другий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Третій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Четвертий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П'ятий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Шостий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Сьомий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49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slideLayout" Target="../slideLayouts/slideLayout49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49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49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Box 5"/>
          <p:cNvSpPr/>
          <p:nvPr/>
        </p:nvSpPr>
        <p:spPr>
          <a:xfrm>
            <a:off x="889920" y="4892040"/>
            <a:ext cx="25138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Oleksandr Zapadniuk</a:t>
            </a:r>
            <a:endParaRPr b="0" lang="uk-U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18/10/2023</a:t>
            </a:r>
            <a:endParaRPr b="0" lang="uk-UA" sz="1800" spc="-1" strike="noStrike">
              <a:latin typeface="Arial"/>
            </a:endParaRPr>
          </a:p>
        </p:txBody>
      </p:sp>
      <p:pic>
        <p:nvPicPr>
          <p:cNvPr id="204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480" cy="62820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32" name="Content Placeholder 4"/>
          <p:cNvSpPr/>
          <p:nvPr/>
        </p:nvSpPr>
        <p:spPr>
          <a:xfrm>
            <a:off x="838080" y="1486440"/>
            <a:ext cx="5257080" cy="4739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uk-UA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uk-UA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uk-UA" sz="2800" spc="-1" strike="noStrike">
              <a:latin typeface="Arial"/>
            </a:endParaRPr>
          </a:p>
        </p:txBody>
      </p:sp>
      <p:sp>
        <p:nvSpPr>
          <p:cNvPr id="233" name="PlaceHolder 4"/>
          <p:cNvSpPr txBox="1"/>
          <p:nvPr/>
        </p:nvSpPr>
        <p:spPr>
          <a:xfrm>
            <a:off x="820800" y="1477080"/>
            <a:ext cx="10519200" cy="302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number of launches on each site use value_counts()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number and occurrence of each orbit use value_counts()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number and occurence of mission outcome per orbit type use value_counts()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a landing outcome label from Outcome column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34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https://github.com/nevermind311/DS-Capstone-SpaceX/blob/main/3.%20Data_Wrangling.ipynb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A86CBE-4452-4CF3-9591-19DCAE682B0F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5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36" name="PlaceHolder 5"/>
          <p:cNvSpPr txBox="1"/>
          <p:nvPr/>
        </p:nvSpPr>
        <p:spPr>
          <a:xfrm>
            <a:off x="770400" y="1496160"/>
            <a:ext cx="10750680" cy="3904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Flight number and payload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Flight number and launch location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Payload mass (kg) depending on the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Payload mass (kg) depending on the type of orbit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16000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Analysis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View relationships using scatter plots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comparisons between individual categories using histograms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https://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github.com/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nevermind311/DS-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Capstone-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SpaceX/blob/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main/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5.%20Data_Visuali</a:t>
            </a: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zation.ipynb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05AC163-B957-4AB6-841B-A6ACAD5CC453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396800"/>
            <a:ext cx="10209600" cy="4542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the names of the unique launch sites in the space mission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5 records where launch site begins with ‘CCA’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the total payload mass carried by boosters launched by NASA (CRS)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Display Average payload mass carried by booster version F9 v1.1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date when the first succesful landing outcome in ground pad was achieved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names of the boosters which have success in drone ship and have payload mass greater than 4000 but less than 6000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total number of successful and failure mission outcomes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names of the booster_versions which have carried the max payload mass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List the records which will display the month names, failure landing_outcomes in drone ship ,booster versions, launch_site for the months in year 2015</a:t>
            </a:r>
            <a:endParaRPr b="0" lang="uk-UA" sz="14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767171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uk-UA" sz="1400" spc="-1" strike="noStrike">
              <a:latin typeface="Arial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https://github.com/nevermind311/DS-Capstone-SpaceX/blob/main/4.%20Sql.ipynb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E6D8EC-5B90-4CBE-819B-969E03A6A106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/>
          </p:nvPr>
        </p:nvSpPr>
        <p:spPr>
          <a:xfrm>
            <a:off x="838080" y="1507320"/>
            <a:ext cx="10515600" cy="407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Added red circles at all launch sites coordinates with a popup label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showing its name using its name using its latitude and longitude coordinates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Colored Markers of Launch Outcomes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Added colored markers of successful (green) and unsuccessful (red)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launches at each launch site to show which launch sites have high success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rates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Added colored lines to show distance between launch site CCAFS SLC-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40 and its proximity to the nearest coastline, railway, highway, and city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uk-U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uk-UA" sz="1800" spc="-1" strike="noStrike">
              <a:latin typeface="Arial"/>
            </a:endParaRPr>
          </a:p>
        </p:txBody>
      </p:sp>
      <p:sp>
        <p:nvSpPr>
          <p:cNvPr id="24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43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https://github.com/nevermind311/DS-Capstone-SpaceX/blob/main/6.%20Launch_site_location.ipynb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039111-9181-4277-89E5-6EB0D5691C29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/>
          </p:nvPr>
        </p:nvSpPr>
        <p:spPr>
          <a:xfrm>
            <a:off x="1031400" y="1825560"/>
            <a:ext cx="974520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2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Dropdown List with Launch Sites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Allow user to select all launch sites or a certain launch site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Pie Chart Showing Successful Launches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Allow user to see successful and unsuccessful launches as a percent of the total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Slider of Payload Mass Range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Allow user to select payload mass range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Chart Showing Payload Mass vs. Success Rate by Booster Version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Allow user to see the correlation between Payload and Launch Success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uk-UA" sz="1800" spc="-1" strike="noStrike">
              <a:latin typeface="Arial"/>
            </a:endParaRPr>
          </a:p>
        </p:txBody>
      </p:sp>
      <p:sp>
        <p:nvSpPr>
          <p:cNvPr id="24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720000" y="5631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https://github.com/nevermind311/DS-Capstone-SpaceX/blob/main/spacex_dash_app.py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918025-9703-4562-A230-45DF31641408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806040" y="1501560"/>
            <a:ext cx="9745200" cy="4078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5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NumPy array from the Class column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Standardize the data with StandardScaler. Fit and transform the data.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Split the data using train_test_split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a GridSearchCV object with cv=10 for parameter optimization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Apply GridSearchCV on different algorithms: logistic regression, support vector machine, decision tree, K-Nearest Neighbor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accuracy on the test data using .score() for all models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Assess the confusion matrix for all models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uk-UA" sz="1800" spc="-1" strike="noStrike">
              <a:latin typeface="Arial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720000" y="5595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https://github.com/nevermind311/DS-Capstone-SpaceX/blob/main/7.%20Machine_Learning.ipynb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AD21A4-C4AE-4BBA-981E-D92B32BFFE24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ntent Placeholder 2"/>
          <p:cNvSpPr/>
          <p:nvPr/>
        </p:nvSpPr>
        <p:spPr>
          <a:xfrm>
            <a:off x="840960" y="1440000"/>
            <a:ext cx="10679040" cy="450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8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Launch success has improved over time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KSC LC-39A has the highest success rate among landing sites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Orbits ES-L1, GEO, HEO and SSO have a 100% success rate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Visual Analytics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Launch sites are far enough away from anything a failed launch can damage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(city, highway, railway), while still close enough to bring people and material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to support launch activities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Analytics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Decision Tree model is the best predictive model for the dataset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uk-UA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uk-UA" sz="1800" spc="-1" strike="noStrike">
              <a:latin typeface="Arial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ECC65FC-AEBC-415C-B2B3-1099B3DBA306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865080" y="162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6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Earlier flights have a lower success rate but later flights have a higher success rate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VAFB SLC 4E and KSC LC 39A have higher success rates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900000" y="2595960"/>
            <a:ext cx="10440720" cy="35236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F407BE-847E-40E4-84B6-A41623329BB7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132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7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Most launches with a payload mass of more than 7,000 kg were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successful 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No rockets with a payload mass of more than 10,000 kg were launched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from the VAFB SLC 4E launch pad 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56" name="Title 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23160" y="2586600"/>
            <a:ext cx="10356480" cy="3713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0EBFDFB-8BAA-4AEA-A6E8-3BFE2CA62E06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Num" idx="11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E6E12F9-29E5-4D74-BE5E-65C647AD01DF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2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206" name="Content Placeholder 2"/>
          <p:cNvSpPr/>
          <p:nvPr/>
        </p:nvSpPr>
        <p:spPr>
          <a:xfrm>
            <a:off x="958680" y="2113200"/>
            <a:ext cx="5166360" cy="331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Executive Summary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Introduction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Methodology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Results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Conclusion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Appendix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0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uk-UA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/>
          </p:nvPr>
        </p:nvSpPr>
        <p:spPr>
          <a:xfrm>
            <a:off x="783000" y="12913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 types ES-L1, GEO, HEO, SSO have a 100% Success rate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 type SO have a 0% Success rate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59" name="Title 7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900000" y="2257920"/>
            <a:ext cx="8503920" cy="4221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1F37A7-A6AB-4C6D-89A2-AA259A42DE50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/>
          </p:nvPr>
        </p:nvSpPr>
        <p:spPr>
          <a:xfrm>
            <a:off x="914400" y="12751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82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 most cases, the probably of success increases with the number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of flights to each orbit 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 the case of the GTO orbit, this trend is not observed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62" name="Title 8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1"/>
          <a:stretch/>
        </p:blipFill>
        <p:spPr>
          <a:xfrm>
            <a:off x="720000" y="2340000"/>
            <a:ext cx="10079640" cy="395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7B3945-3E7E-4E50-8FFC-31920B3DB6B3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/>
          </p:nvPr>
        </p:nvSpPr>
        <p:spPr>
          <a:xfrm>
            <a:off x="865080" y="125892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8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Launches from LEO, ISS and PO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orbits with heavy payloads are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successful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Heavy payload GTO launches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have had mixed success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65" name="Title 10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11080" y="2520000"/>
            <a:ext cx="10709640" cy="35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50C319-5541-40CB-BFB6-DFB1784901E7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/>
          </p:nvPr>
        </p:nvSpPr>
        <p:spPr>
          <a:xfrm>
            <a:off x="865080" y="1260000"/>
            <a:ext cx="10593000" cy="9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Success Rate since 2013 kept increasing till 2017 (stable 2014)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68" name="Title 9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932760" y="1980000"/>
            <a:ext cx="990036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F4FE2C-8450-40F9-8628-6C896B02E05F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/>
          </p:nvPr>
        </p:nvSpPr>
        <p:spPr>
          <a:xfrm>
            <a:off x="900000" y="1589400"/>
            <a:ext cx="4679640" cy="4350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Site Names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CCAFS LC-40</a:t>
            </a: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VAFB SLC-4E</a:t>
            </a: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 LC-39A</a:t>
            </a: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CCAFS SLC-40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71" name="Title 3"/>
          <p:cNvSpPr/>
          <p:nvPr/>
        </p:nvSpPr>
        <p:spPr>
          <a:xfrm>
            <a:off x="770040" y="538560"/>
            <a:ext cx="1051452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2"/>
          <a:stretch/>
        </p:blipFill>
        <p:spPr>
          <a:xfrm>
            <a:off x="6300000" y="1620000"/>
            <a:ext cx="5039640" cy="43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4FE3B3-2597-4965-8498-5A0AF5E8D207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720000" y="2700000"/>
            <a:ext cx="10799640" cy="3239640"/>
          </a:xfrm>
          <a:prstGeom prst="rect">
            <a:avLst/>
          </a:prstGeom>
          <a:ln w="0">
            <a:noFill/>
          </a:ln>
        </p:spPr>
      </p:pic>
      <p:sp>
        <p:nvSpPr>
          <p:cNvPr id="274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75" name="PlaceHolder 6"/>
          <p:cNvSpPr/>
          <p:nvPr/>
        </p:nvSpPr>
        <p:spPr>
          <a:xfrm>
            <a:off x="720000" y="1440000"/>
            <a:ext cx="10799640" cy="89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5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 perform this task, use the following query: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%sql select * from SPACEXTABLE where Launch_Site like 'CCA%' limit 5;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452A81-24C3-40E3-BA03-AE74EB68042C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/>
          </p:nvPr>
        </p:nvSpPr>
        <p:spPr>
          <a:xfrm>
            <a:off x="900000" y="1620000"/>
            <a:ext cx="10029600" cy="105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Total payload Mass = 45,596 kg carried by boosters launched by NASA (CRS)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77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900000" y="2886480"/>
            <a:ext cx="9756360" cy="323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19005D-1B1C-4B25-9BA9-7336FC3F974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209600" cy="69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Average Payload Mass = 2,928 kg carried by booster version F9 v1.1 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80" name="Title 5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2"/>
          <a:stretch/>
        </p:blipFill>
        <p:spPr>
          <a:xfrm>
            <a:off x="720000" y="2937600"/>
            <a:ext cx="10259640" cy="2642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57D6085-D711-4196-A8D1-87508E0FF8C7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69600" cy="87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First successful landing outcome in ground pad was 2015-12-22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83" name="Title 6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2"/>
          <a:stretch/>
        </p:blipFill>
        <p:spPr>
          <a:xfrm>
            <a:off x="847440" y="2880000"/>
            <a:ext cx="9952200" cy="323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D86B9F-1114-4536-BB0E-34B460F99268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Boosters which have success in drone ship and have payload mass greater than 4000 but less than 6000: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100" spc="-1" strike="noStrike">
                <a:solidFill>
                  <a:srgbClr val="292929"/>
                </a:solidFill>
                <a:latin typeface="Abadi"/>
              </a:rPr>
              <a:t>- F9 FT B1022, F9 FT B1026, F9 FT B1021.2, F9 FT B1031.2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286" name="Title 1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48000"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uk-UA" sz="48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2"/>
          <a:stretch/>
        </p:blipFill>
        <p:spPr>
          <a:xfrm>
            <a:off x="720000" y="2880000"/>
            <a:ext cx="10079640" cy="348048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CB4D5E-04C0-4CD0-A0B9-EAF1017E2C73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sldNum" idx="12"/>
          </p:nvPr>
        </p:nvSpPr>
        <p:spPr>
          <a:xfrm>
            <a:off x="8715600" y="633240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119DBA2C-4853-4C4A-BF17-FBB36B2BE32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3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209" name="Content Placeholder 2"/>
          <p:cNvSpPr/>
          <p:nvPr/>
        </p:nvSpPr>
        <p:spPr>
          <a:xfrm>
            <a:off x="782640" y="1472760"/>
            <a:ext cx="10688040" cy="481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88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methodologies</a:t>
            </a:r>
            <a:endParaRPr b="0" lang="uk-UA" sz="22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Collect data using SpaceX REST API and Web Scraping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with Web Scraping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Data Wrangling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with SQL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with Data Visualization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Interactive Visual Analytics with Folium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Build Models to predict landing outcomes</a:t>
            </a:r>
            <a:endParaRPr b="0" lang="uk-UA" sz="18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Summary of all results</a:t>
            </a:r>
            <a:endParaRPr b="0" lang="uk-UA" sz="22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Exploratory Data Analysis result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Visualization/Analytics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Predictive Analytics result</a:t>
            </a:r>
            <a:endParaRPr b="0" lang="uk-UA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uk-UA" sz="2200" spc="-1" strike="noStrike">
              <a:latin typeface="Arial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uk-UA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/>
          </p:nvPr>
        </p:nvSpPr>
        <p:spPr>
          <a:xfrm>
            <a:off x="770040" y="1465560"/>
            <a:ext cx="10569600" cy="1414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7000"/>
          </a:bodyPr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Success – 99</a:t>
            </a: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Success (payload status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unclear) – 1</a:t>
            </a:r>
            <a:endParaRPr b="0" lang="uk-UA" sz="22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Failure (in flight) - 1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89" name="Title 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2"/>
          <a:stretch/>
        </p:blipFill>
        <p:spPr>
          <a:xfrm>
            <a:off x="900000" y="3060000"/>
            <a:ext cx="8819640" cy="341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4563243-DD0F-4FD3-970A-ACBC34E89550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/>
          </p:nvPr>
        </p:nvSpPr>
        <p:spPr>
          <a:xfrm>
            <a:off x="720000" y="1455840"/>
            <a:ext cx="4679640" cy="4679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0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1" lang="en-US" sz="2400" spc="-1" strike="noStrike">
                <a:solidFill>
                  <a:srgbClr val="292929"/>
                </a:solidFill>
                <a:latin typeface="Abadi"/>
              </a:rPr>
              <a:t>Carrying Max Payload</a:t>
            </a:r>
            <a:endParaRPr b="0" lang="uk-UA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B1048.4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B1049.4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B1051.3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B1056.4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B1048.5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B1051.4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B1049.5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B1060.2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B1058.3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B1051.6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B1060.3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F9 B5 B1049.7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92" name="Title 12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93" name="" descr=""/>
          <p:cNvPicPr/>
          <p:nvPr/>
        </p:nvPicPr>
        <p:blipFill>
          <a:blip r:embed="rId2"/>
          <a:stretch/>
        </p:blipFill>
        <p:spPr>
          <a:xfrm>
            <a:off x="5580000" y="1440000"/>
            <a:ext cx="6085800" cy="44996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1E24C3-E3A8-4327-9794-C2AB78C18C8E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105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Showing month, date, booster version, launch site and landing outcome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95" name="Title 13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2"/>
          <a:stretch/>
        </p:blipFill>
        <p:spPr>
          <a:xfrm>
            <a:off x="736560" y="2780640"/>
            <a:ext cx="10079640" cy="34027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9385D8-3CBD-4004-B5D4-6B68F24579FD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4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778360" y="1620000"/>
            <a:ext cx="5383800" cy="4319640"/>
          </a:xfrm>
          <a:prstGeom prst="rect">
            <a:avLst/>
          </a:prstGeom>
          <a:ln w="0">
            <a:noFill/>
          </a:ln>
        </p:spPr>
      </p:pic>
      <p:sp>
        <p:nvSpPr>
          <p:cNvPr id="299" name="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uk-UA" sz="2100" spc="-1" strike="noStrike">
                <a:latin typeface="Arial"/>
              </a:rPr>
              <a:t>Rank the count of landing outcomes between 2010-06-04 and 2017-03-20 in descending order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0874F9-8627-4441-8299-68106FA11A8F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sites map markers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2"/>
          <a:stretch/>
        </p:blipFill>
        <p:spPr>
          <a:xfrm>
            <a:off x="889200" y="1404360"/>
            <a:ext cx="10440000" cy="456516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D076A6F-F872-4A85-9466-8EE55A27ADAD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Markers showing launch sites with color labels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720000" y="1620000"/>
            <a:ext cx="4859640" cy="431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uk-UA" sz="2100" spc="-1" strike="noStrike">
                <a:latin typeface="Arial"/>
              </a:rPr>
              <a:t>• </a:t>
            </a:r>
            <a:r>
              <a:rPr b="0" lang="uk-UA" sz="2100" spc="-1" strike="noStrike">
                <a:latin typeface="Arial"/>
              </a:rPr>
              <a:t>Green markers for successful launches</a:t>
            </a:r>
            <a:endParaRPr b="0" lang="uk-UA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uk-UA" sz="2100" spc="-1" strike="noStrike">
                <a:latin typeface="Arial"/>
              </a:rPr>
              <a:t>• </a:t>
            </a:r>
            <a:r>
              <a:rPr b="0" lang="uk-UA" sz="2100" spc="-1" strike="noStrike">
                <a:latin typeface="Arial"/>
              </a:rPr>
              <a:t>Red markers for unsuccessful launches</a:t>
            </a:r>
            <a:endParaRPr b="0" lang="uk-UA" sz="21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2"/>
          <a:stretch/>
        </p:blipFill>
        <p:spPr>
          <a:xfrm>
            <a:off x="4860000" y="4185000"/>
            <a:ext cx="3420000" cy="2475000"/>
          </a:xfrm>
          <a:prstGeom prst="rect">
            <a:avLst/>
          </a:prstGeom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3"/>
          <a:stretch/>
        </p:blipFill>
        <p:spPr>
          <a:xfrm>
            <a:off x="540000" y="3060000"/>
            <a:ext cx="4140000" cy="3608280"/>
          </a:xfrm>
          <a:prstGeom prst="rect">
            <a:avLst/>
          </a:prstGeom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4"/>
          <a:stretch/>
        </p:blipFill>
        <p:spPr>
          <a:xfrm>
            <a:off x="4860000" y="1487160"/>
            <a:ext cx="3420000" cy="2652840"/>
          </a:xfrm>
          <a:prstGeom prst="rect">
            <a:avLst/>
          </a:prstGeom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8342640" y="2149200"/>
            <a:ext cx="3578040" cy="304668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1C2725-6B8C-41B8-B823-C78004504B0A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distance to landmarks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3600000" y="1228320"/>
            <a:ext cx="8280000" cy="4171680"/>
          </a:xfrm>
          <a:prstGeom prst="rect">
            <a:avLst/>
          </a:prstGeom>
          <a:ln w="0">
            <a:noFill/>
          </a:ln>
        </p:spPr>
      </p:pic>
      <p:sp>
        <p:nvSpPr>
          <p:cNvPr id="310" name="Content Placeholder 3"/>
          <p:cNvSpPr txBox="1"/>
          <p:nvPr/>
        </p:nvSpPr>
        <p:spPr>
          <a:xfrm>
            <a:off x="540000" y="1260000"/>
            <a:ext cx="3060000" cy="468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City Distance 23.21 km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Railway Distance 21.96 km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Highway Distance 26.89 km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432000" indent="-3240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SzPct val="70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Coastline Distance 0.87 km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B4E710-D7DB-4655-B177-7F5A10CBE73D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 19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by Site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360000" y="2557800"/>
            <a:ext cx="11520000" cy="3461400"/>
          </a:xfrm>
          <a:prstGeom prst="rect">
            <a:avLst/>
          </a:prstGeom>
          <a:ln w="0">
            <a:noFill/>
          </a:ln>
        </p:spPr>
      </p:pic>
      <p:sp>
        <p:nvSpPr>
          <p:cNvPr id="313" name=""/>
          <p:cNvSpPr txBox="1"/>
          <p:nvPr/>
        </p:nvSpPr>
        <p:spPr>
          <a:xfrm>
            <a:off x="540000" y="1440000"/>
            <a:ext cx="11160000" cy="1064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piechart displays the percentage of the total number of successful launches</a:t>
            </a:r>
            <a:endParaRPr b="0" lang="uk-UA" sz="2200" spc="-1" strike="noStrike">
              <a:latin typeface="Arial"/>
            </a:endParaRPr>
          </a:p>
          <a:p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 LC-39A has the highest rate - 41.7%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860F2CA-DE5A-48B4-BBF0-252D76EEB215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Num" idx="13"/>
          </p:nvPr>
        </p:nvSpPr>
        <p:spPr>
          <a:xfrm>
            <a:off x="8715600" y="6025680"/>
            <a:ext cx="2742480" cy="400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9304E0B8-E406-4546-8CB1-95B73CDB28B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828000" y="538560"/>
            <a:ext cx="105300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13" name="Content Placeholder 2"/>
          <p:cNvSpPr/>
          <p:nvPr/>
        </p:nvSpPr>
        <p:spPr>
          <a:xfrm>
            <a:off x="828000" y="1530720"/>
            <a:ext cx="9766080" cy="449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Project background and context</a:t>
            </a:r>
            <a:endParaRPr b="0" lang="uk-UA" sz="2200" spc="-1" strike="noStrike">
              <a:latin typeface="Arial"/>
            </a:endParaRPr>
          </a:p>
          <a:p>
            <a:pPr marL="457200" algn="just">
              <a:lnSpc>
                <a:spcPct val="9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SpaceX is a leader in the space industry. His achievements include sending a spacecraft to the ISS, launching a satellite constellation that provides Internet access, and sending manned missions into space. SpaceX is advertising the launch of its $62 million Falcon 9 rocket on its website. Other suppliers are valued at more than $165 million. This difference is possible due to the reuse of the first stage of the Falcon 9 rocket. So if we can determine whether the first stage will land, we can determine the launch cost. This information could be used by a SpaceX competitor. The goal of the project is to create a machine learning pipeline that allows predicting the success of the first stage.</a:t>
            </a:r>
            <a:endParaRPr b="0" lang="uk-UA" sz="18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DejaVu Sans"/>
              </a:rPr>
              <a:t>Problems you want to find answers</a:t>
            </a:r>
            <a:endParaRPr b="0" lang="uk-UA" sz="22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How payload mass, launch site, number of flights and orbits affect first-stage landing success?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Rate of successful landings over time..</a:t>
            </a:r>
            <a:endParaRPr b="0" lang="uk-UA" sz="1800" spc="-1" strike="noStrike"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-"/>
              <a:tabLst>
                <a:tab algn="l" pos="0"/>
              </a:tabLst>
            </a:pPr>
            <a:r>
              <a:rPr b="0" lang="en-US" sz="1800" spc="-1" strike="noStrike">
                <a:solidFill>
                  <a:srgbClr val="292929"/>
                </a:solidFill>
                <a:latin typeface="Abadi"/>
                <a:ea typeface="DejaVu Sans"/>
              </a:rPr>
              <a:t>Best predictive model for successful landing.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/>
          </p:nvPr>
        </p:nvSpPr>
        <p:spPr>
          <a:xfrm>
            <a:off x="734040" y="1537560"/>
            <a:ext cx="10552320" cy="5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 LC-39A has the highest success rate - 76.9%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Title 20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(KSC LC-39A)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360000" y="2282760"/>
            <a:ext cx="10980000" cy="3657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1CF7B25-E888-40AD-9A44-14110A9384F9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/>
          </p:nvPr>
        </p:nvSpPr>
        <p:spPr>
          <a:xfrm>
            <a:off x="770040" y="1645560"/>
            <a:ext cx="5169960" cy="123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69000"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3600" spc="-1" strike="noStrike">
                <a:solidFill>
                  <a:srgbClr val="292929"/>
                </a:solidFill>
                <a:latin typeface="Abadi"/>
              </a:rPr>
              <a:t>Payloads between 1,000 kg and </a:t>
            </a:r>
            <a:r>
              <a:rPr b="0" lang="en-US" sz="3600" spc="-1" strike="noStrike">
                <a:solidFill>
                  <a:srgbClr val="292929"/>
                </a:solidFill>
                <a:latin typeface="Abadi"/>
              </a:rPr>
              <a:t>4,000 kg have the highest </a:t>
            </a:r>
            <a:r>
              <a:rPr b="0" lang="en-US" sz="3600" spc="-1" strike="noStrike">
                <a:solidFill>
                  <a:srgbClr val="292929"/>
                </a:solidFill>
                <a:latin typeface="Abadi"/>
              </a:rPr>
              <a:t>success rate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Title 21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Mass and Success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5940000" y="1561680"/>
            <a:ext cx="5760000" cy="1869120"/>
          </a:xfrm>
          <a:prstGeom prst="rect">
            <a:avLst/>
          </a:prstGeom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5940000" y="3758760"/>
            <a:ext cx="5760000" cy="1821240"/>
          </a:xfrm>
          <a:prstGeom prst="rect">
            <a:avLst/>
          </a:prstGeom>
          <a:ln w="0">
            <a:noFill/>
          </a:ln>
        </p:spPr>
      </p:pic>
      <p:sp>
        <p:nvSpPr>
          <p:cNvPr id="321" name="Content Placeholder 9"/>
          <p:cNvSpPr txBox="1"/>
          <p:nvPr/>
        </p:nvSpPr>
        <p:spPr>
          <a:xfrm>
            <a:off x="770040" y="3780000"/>
            <a:ext cx="5169960" cy="144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Payloads between 4,000 kg and 10,000 kg have the highest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FDB64AF-BC87-4BF1-8C48-2EACA1E7A7F9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itle 16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2"/>
          <a:stretch/>
        </p:blipFill>
        <p:spPr>
          <a:xfrm>
            <a:off x="360000" y="4500000"/>
            <a:ext cx="5990760" cy="1514160"/>
          </a:xfrm>
          <a:prstGeom prst="rect">
            <a:avLst/>
          </a:prstGeom>
          <a:ln w="0">
            <a:noFill/>
          </a:ln>
        </p:spPr>
      </p:pic>
      <p:pic>
        <p:nvPicPr>
          <p:cNvPr id="324" name="" descr=""/>
          <p:cNvPicPr/>
          <p:nvPr/>
        </p:nvPicPr>
        <p:blipFill>
          <a:blip r:embed="rId3"/>
          <a:stretch/>
        </p:blipFill>
        <p:spPr>
          <a:xfrm>
            <a:off x="6660000" y="1405080"/>
            <a:ext cx="5001120" cy="4534920"/>
          </a:xfrm>
          <a:prstGeom prst="rect">
            <a:avLst/>
          </a:prstGeom>
          <a:ln w="0">
            <a:noFill/>
          </a:ln>
        </p:spPr>
      </p:pic>
      <p:sp>
        <p:nvSpPr>
          <p:cNvPr id="325" name="Content Placeholder 6"/>
          <p:cNvSpPr txBox="1"/>
          <p:nvPr/>
        </p:nvSpPr>
        <p:spPr>
          <a:xfrm>
            <a:off x="770040" y="1440000"/>
            <a:ext cx="5709960" cy="30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Best model is DecisionTree with a score of 0.8892857142857142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Best params is : {'criterion': 'entropy', 'max_depth': 16, 'max_features': 'sqrt', 'min_samples_leaf': 1, 'min_samples_split': 2, 'splitter': 'random'}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E9FD5E4A-21A5-4D71-8C91-6D1C327CD46F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51163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Confusion matrix for decision tree classifier shows that the classifier can distinguish between different classes.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main problem is false positives, when an unsuccessful landing is marked as a successful landing by the classifier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7" name="Title 17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6494040" y="1800000"/>
            <a:ext cx="4845960" cy="4160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5D7770B-3C9E-45E2-AEDF-EEBB62AD704F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/>
          </p:nvPr>
        </p:nvSpPr>
        <p:spPr>
          <a:xfrm>
            <a:off x="770040" y="1764000"/>
            <a:ext cx="10569960" cy="3816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The Decision tree classifier is the best machine learning algorithm for this task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Coast: All the launch sites are close to the coast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Launch Success: Increases over time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KSC LC-39A: Has the highest success rate among launch sites.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Orbits: ES-L1, GEO, HEO, and SSO have a 100%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•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Payload Mass: Across all launch sites, the higher the payload mass (kg), the higher the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Title 18"/>
          <p:cNvSpPr/>
          <p:nvPr/>
        </p:nvSpPr>
        <p:spPr>
          <a:xfrm>
            <a:off x="770040" y="538560"/>
            <a:ext cx="1051632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C6B6740-38BA-49FD-82A9-2DC4330D6668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ldNum" idx="14"/>
          </p:nvPr>
        </p:nvSpPr>
        <p:spPr>
          <a:xfrm>
            <a:off x="9449640" y="6356520"/>
            <a:ext cx="274248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2097EA0-0A88-4E30-86C4-5CFFC1BCEF4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4</a:t>
            </a:fld>
            <a:endParaRPr b="0" lang="uk-UA" sz="16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16" name="Content Placeholder 1"/>
          <p:cNvSpPr/>
          <p:nvPr/>
        </p:nvSpPr>
        <p:spPr>
          <a:xfrm>
            <a:off x="770040" y="1440000"/>
            <a:ext cx="10104120" cy="535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28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  <a:ea typeface="DejaVu Sans"/>
              </a:rPr>
              <a:t>Executive Summar</a:t>
            </a:r>
            <a:r>
              <a:rPr b="0" lang="en-US" sz="8000" spc="-1" strike="noStrike">
                <a:solidFill>
                  <a:srgbClr val="0b49cb"/>
                </a:solidFill>
                <a:latin typeface="Abadi"/>
                <a:ea typeface="DejaVu Sans"/>
              </a:rPr>
              <a:t>y</a:t>
            </a:r>
            <a:endParaRPr b="0" lang="uk-UA" sz="8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000" spc="-1" strike="noStrike">
                <a:solidFill>
                  <a:srgbClr val="292929"/>
                </a:solidFill>
                <a:latin typeface="Abadi"/>
                <a:ea typeface="DejaVu Sans"/>
              </a:rPr>
              <a:t>Data collection methodology:</a:t>
            </a:r>
            <a:endParaRPr b="0" lang="uk-UA" sz="80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200" spc="-1" strike="noStrike">
                <a:solidFill>
                  <a:srgbClr val="767171"/>
                </a:solidFill>
                <a:latin typeface="Abadi"/>
                <a:ea typeface="DejaVu Sans"/>
              </a:rPr>
              <a:t>Collect Data using SpaceX REST API and web scraping from Wikipedia </a:t>
            </a:r>
            <a:endParaRPr b="0" lang="uk-UA" sz="72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000" spc="-1" strike="noStrike">
                <a:solidFill>
                  <a:srgbClr val="292929"/>
                </a:solidFill>
                <a:latin typeface="Abadi"/>
                <a:ea typeface="DejaVu Sans"/>
              </a:rPr>
              <a:t>Perform data wrangling</a:t>
            </a:r>
            <a:endParaRPr b="0" lang="uk-UA" sz="80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200" spc="-1" strike="noStrike">
                <a:solidFill>
                  <a:srgbClr val="767171"/>
                </a:solidFill>
                <a:latin typeface="Abadi"/>
                <a:ea typeface="DejaVu Sans"/>
              </a:rPr>
              <a:t>Wrangle Data by applying one hot encoding to prepare the data for analysis and modeling</a:t>
            </a:r>
            <a:endParaRPr b="0" lang="uk-UA" sz="72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000" spc="-1" strike="noStrike">
                <a:solidFill>
                  <a:srgbClr val="292929"/>
                </a:solidFill>
                <a:latin typeface="Abadi"/>
                <a:ea typeface="DejaVu Sans"/>
              </a:rPr>
              <a:t>Perform exploratory data analysis (EDA) using visualization and SQL</a:t>
            </a:r>
            <a:endParaRPr b="0" lang="uk-UA" sz="8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000" spc="-1" strike="noStrike">
                <a:solidFill>
                  <a:srgbClr val="292929"/>
                </a:solidFill>
                <a:latin typeface="Abadi"/>
                <a:ea typeface="DejaVu Sans"/>
              </a:rPr>
              <a:t>Perform interactive visual analytics using Folium and Plotly Dash</a:t>
            </a:r>
            <a:endParaRPr b="0" lang="uk-UA" sz="80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000" spc="-1" strike="noStrike">
                <a:solidFill>
                  <a:srgbClr val="292929"/>
                </a:solidFill>
                <a:latin typeface="Abadi"/>
                <a:ea typeface="DejaVu Sans"/>
              </a:rPr>
              <a:t>Perform predictive analysis using classification models</a:t>
            </a:r>
            <a:endParaRPr b="0" lang="uk-UA" sz="80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200" spc="-1" strike="noStrike">
                <a:solidFill>
                  <a:srgbClr val="767171"/>
                </a:solidFill>
                <a:latin typeface="Abadi"/>
                <a:ea typeface="DejaVu Sans"/>
              </a:rPr>
              <a:t>Build Models to predict landing outcomes using classification models. Tune and evaluate models to find best model and parameters.</a:t>
            </a:r>
            <a:endParaRPr b="0" lang="uk-UA" sz="72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9F7AC2-FC1D-4F01-8EFB-81915403BAC6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403280"/>
            <a:ext cx="10218600" cy="4772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just">
              <a:lnSpc>
                <a:spcPct val="100000"/>
              </a:lnSpc>
              <a:spcBef>
                <a:spcPts val="14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92929"/>
                </a:solidFill>
                <a:latin typeface="Abadi"/>
              </a:rPr>
              <a:t>From API</a:t>
            </a:r>
            <a:endParaRPr b="0" lang="uk-UA" sz="24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Request data from SpaceX API</a:t>
            </a:r>
            <a:endParaRPr b="0" lang="uk-UA" sz="19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Decode response using .json()</a:t>
            </a:r>
            <a:endParaRPr b="0" lang="uk-UA" sz="19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Convert to a dataframe </a:t>
            </a: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using .json_normalize()</a:t>
            </a:r>
            <a:endParaRPr b="0" lang="uk-UA" sz="19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From Wikipedia</a:t>
            </a:r>
            <a:endParaRPr b="0" lang="uk-UA" sz="22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Request data from Wikipedia</a:t>
            </a:r>
            <a:endParaRPr b="0" lang="uk-UA" sz="19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Create BeautifulSoup object from </a:t>
            </a: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HTML response</a:t>
            </a:r>
            <a:endParaRPr b="0" lang="uk-UA" sz="19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Collect data from parsing HTML </a:t>
            </a: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tables</a:t>
            </a:r>
            <a:endParaRPr b="0" lang="uk-UA" sz="19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1900" spc="-1" strike="noStrike">
                <a:solidFill>
                  <a:srgbClr val="292929"/>
                </a:solidFill>
                <a:latin typeface="Abadi"/>
              </a:rPr>
              <a:t>Create dataframe from data</a:t>
            </a:r>
            <a:endParaRPr b="0" lang="uk-UA" sz="19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417"/>
              </a:spcBef>
              <a:buNone/>
            </a:pPr>
            <a:r>
              <a:rPr b="0" lang="en-US" sz="2000" spc="-1" strike="noStrike">
                <a:solidFill>
                  <a:srgbClr val="292929"/>
                </a:solidFill>
                <a:latin typeface="Abadi"/>
              </a:rPr>
              <a:t>Exports data to csv files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517A8D-3272-4346-B238-CCAE0B12F4D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820800" y="1800360"/>
            <a:ext cx="4218840" cy="305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3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Request data from SpaceX API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Decode response and convert to dataframe 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Filter dataframe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missing values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Export data to csv file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 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uk-UA" sz="2800" spc="-1" strike="noStrike">
              <a:latin typeface="Arial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5580000" y="1620000"/>
            <a:ext cx="6120360" cy="821520"/>
          </a:xfrm>
          <a:prstGeom prst="rect">
            <a:avLst/>
          </a:prstGeom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>
            <a:off x="5580360" y="3059640"/>
            <a:ext cx="6120000" cy="732600"/>
          </a:xfrm>
          <a:prstGeom prst="rect">
            <a:avLst/>
          </a:prstGeom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4"/>
          <a:stretch/>
        </p:blipFill>
        <p:spPr>
          <a:xfrm>
            <a:off x="5580360" y="4140000"/>
            <a:ext cx="6120000" cy="802800"/>
          </a:xfrm>
          <a:prstGeom prst="rect">
            <a:avLst/>
          </a:prstGeom>
          <a:ln w="0">
            <a:noFill/>
          </a:ln>
        </p:spPr>
      </p:pic>
      <p:sp>
        <p:nvSpPr>
          <p:cNvPr id="224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https://github.com/nevermind311/DS-Capstone-SpaceX/blob/main/1.%20Spacex-data-collection-api.ipynb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CE0617-62C6-4E61-A70E-E4E929695EE7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820800" y="1477080"/>
            <a:ext cx="4654800" cy="356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Request data from Wikipedia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Create BeautifulSoup object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Extract column names from HTML table header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Collect data from HTML tables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Create dataframe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Noto Sans CJK SC"/>
              </a:rPr>
              <a:t>Export data to csv file 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Title 1"/>
          <p:cNvSpPr/>
          <p:nvPr/>
        </p:nvSpPr>
        <p:spPr>
          <a:xfrm>
            <a:off x="922320" y="691200"/>
            <a:ext cx="10515600" cy="54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uk-UA" sz="4000" spc="-1" strike="noStrike">
              <a:latin typeface="Arial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5940360" y="4500000"/>
            <a:ext cx="5579640" cy="903240"/>
          </a:xfrm>
          <a:prstGeom prst="rect">
            <a:avLst/>
          </a:prstGeom>
          <a:ln w="0">
            <a:noFill/>
          </a:ln>
        </p:spPr>
      </p:pic>
      <p:pic>
        <p:nvPicPr>
          <p:cNvPr id="229" name="" descr=""/>
          <p:cNvPicPr/>
          <p:nvPr/>
        </p:nvPicPr>
        <p:blipFill>
          <a:blip r:embed="rId3"/>
          <a:stretch/>
        </p:blipFill>
        <p:spPr>
          <a:xfrm>
            <a:off x="5940360" y="1660320"/>
            <a:ext cx="5579640" cy="257868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720000" y="5739840"/>
            <a:ext cx="989964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100" spc="-1" strike="noStrike">
                <a:solidFill>
                  <a:srgbClr val="1c7ddb"/>
                </a:solidFill>
                <a:latin typeface="Abadi"/>
              </a:rPr>
              <a:t>https://github.com/nevermind311/DS-Capstone-SpaceX/blob/main/2.%20Webscraping.ipynb</a:t>
            </a:r>
            <a:endParaRPr b="0" lang="uk-UA" sz="21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6AE623-F45A-48FF-AFF8-68713B5E9257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</TotalTime>
  <Application>LibreOffice/7.3.7.2$Linux_X86_64 LibreOffice_project/30$Build-2</Application>
  <AppVersion>15.0000</AppVersion>
  <Words>1794</Words>
  <Paragraphs>206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uk-UA</dc:language>
  <cp:lastModifiedBy/>
  <dcterms:modified xsi:type="dcterms:W3CDTF">2023-10-18T01:14:02Z</dcterms:modified>
  <cp:revision>212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3</vt:i4>
  </property>
  <property fmtid="{D5CDD505-2E9C-101B-9397-08002B2CF9AE}" pid="4" name="PresentationFormat">
    <vt:lpwstr>Widescreen</vt:lpwstr>
  </property>
  <property fmtid="{D5CDD505-2E9C-101B-9397-08002B2CF9AE}" pid="5" name="Slides">
    <vt:i4>46</vt:i4>
  </property>
</Properties>
</file>